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94" r:id="rId5"/>
  </p:sldMasterIdLst>
  <p:notesMasterIdLst>
    <p:notesMasterId r:id="rId16"/>
  </p:notesMasterIdLst>
  <p:handoutMasterIdLst>
    <p:handoutMasterId r:id="rId17"/>
  </p:handoutMasterIdLst>
  <p:sldIdLst>
    <p:sldId id="339" r:id="rId6"/>
    <p:sldId id="365" r:id="rId7"/>
    <p:sldId id="366" r:id="rId8"/>
    <p:sldId id="367" r:id="rId9"/>
    <p:sldId id="374" r:id="rId10"/>
    <p:sldId id="368" r:id="rId11"/>
    <p:sldId id="369" r:id="rId12"/>
    <p:sldId id="370" r:id="rId13"/>
    <p:sldId id="371" r:id="rId14"/>
    <p:sldId id="3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BE9F"/>
    <a:srgbClr val="2423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40DCD6-73C4-8B7F-F17A-E87C15DAA007}" v="1" dt="2021-01-12T08:42:57.1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6" autoAdjust="0"/>
    <p:restoredTop sz="86527" autoAdjust="0"/>
  </p:normalViewPr>
  <p:slideViewPr>
    <p:cSldViewPr snapToGrid="0">
      <p:cViewPr>
        <p:scale>
          <a:sx n="84" d="100"/>
          <a:sy n="84" d="100"/>
        </p:scale>
        <p:origin x="2832" y="1088"/>
      </p:cViewPr>
      <p:guideLst>
        <p:guide orient="horz" pos="2205"/>
        <p:guide pos="3840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51" d="100"/>
          <a:sy n="151" d="100"/>
        </p:scale>
        <p:origin x="4640" y="200"/>
      </p:cViewPr>
      <p:guideLst/>
    </p:cSldViewPr>
  </p:notesViewPr>
  <p:gridSpacing cx="182880" cy="18288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ma Hutchby" userId="S::emma.hutchby@nottingham.ac.uk::1eed5e48-84d9-4eef-926a-83897a70e88a" providerId="AD" clId="Web-{8D40DCD6-73C4-8B7F-F17A-E87C15DAA007}"/>
    <pc:docChg chg="modSld">
      <pc:chgData name="Emma Hutchby" userId="S::emma.hutchby@nottingham.ac.uk::1eed5e48-84d9-4eef-926a-83897a70e88a" providerId="AD" clId="Web-{8D40DCD6-73C4-8B7F-F17A-E87C15DAA007}" dt="2021-01-12T08:42:57.103" v="0"/>
      <pc:docMkLst>
        <pc:docMk/>
      </pc:docMkLst>
      <pc:sldChg chg="delSp">
        <pc:chgData name="Emma Hutchby" userId="S::emma.hutchby@nottingham.ac.uk::1eed5e48-84d9-4eef-926a-83897a70e88a" providerId="AD" clId="Web-{8D40DCD6-73C4-8B7F-F17A-E87C15DAA007}" dt="2021-01-12T08:42:57.103" v="0"/>
        <pc:sldMkLst>
          <pc:docMk/>
          <pc:sldMk cId="4171895557" sldId="312"/>
        </pc:sldMkLst>
        <pc:spChg chg="del">
          <ac:chgData name="Emma Hutchby" userId="S::emma.hutchby@nottingham.ac.uk::1eed5e48-84d9-4eef-926a-83897a70e88a" providerId="AD" clId="Web-{8D40DCD6-73C4-8B7F-F17A-E87C15DAA007}" dt="2021-01-12T08:42:57.103" v="0"/>
          <ac:spMkLst>
            <pc:docMk/>
            <pc:sldMk cId="4171895557" sldId="312"/>
            <ac:spMk id="7" creationId="{28EE4FEA-8E0F-CC46-9620-D655916DA246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D04BF2-D7DF-479C-9EF9-FF247B43B6E6}" type="datetime1">
              <a:rPr lang="en-GB" smtClean="0">
                <a:latin typeface="Arial" panose="020B0604020202020204" pitchFamily="34" charset="0"/>
              </a:rPr>
              <a:t>05/04/2023</a:t>
            </a:fld>
            <a:endParaRPr lang="en-GB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 dirty="0">
                <a:latin typeface="Arial" panose="020B0604020202020204" pitchFamily="34" charset="0"/>
              </a:rPr>
              <a:t>Your Department Name etc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1DEDAF-6BFF-4ECB-9F4E-2D4AAE5E0143}" type="slidenum">
              <a:rPr lang="en-GB" smtClean="0">
                <a:latin typeface="Arial" panose="020B0604020202020204" pitchFamily="34" charset="0"/>
              </a:rPr>
              <a:t>‹#›</a:t>
            </a:fld>
            <a:endParaRPr lang="en-GB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6631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GB"/>
              <a:t>The University of Nottingham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84AD9-1202-424F-8F1E-1DE5EBE3F39C}" type="datetime1">
              <a:rPr lang="en-GB" smtClean="0"/>
              <a:t>05/04/2023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AF5A3-63BC-4A87-859D-8ED86BB4B4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01821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GB"/>
              <a:t>The University of Nottingham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9084AD9-1202-424F-8F1E-1DE5EBE3F39C}" type="datetime1">
              <a:rPr lang="en-GB" smtClean="0"/>
              <a:t>05/04/2023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GB"/>
              <a:t>Your Department Name etc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AF5A3-63BC-4A87-859D-8ED86BB4B4B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0258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nottingham.ac.uk/imagebank" TargetMode="Externa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www.nottingham.ac.uk/imagebank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16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7851B81-1328-7543-96B8-61F01F0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AF8C98-EFFB-8444-A615-B4920C89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5096E2-BE7E-2745-BEDA-2FE7CA4B2C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78292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7729FF4B-AE88-DA4F-A14E-D6CE4E63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1CD28ED-14F1-B44C-B470-1D224D8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7F950BD-F6BF-E946-BF59-9996741B70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97580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9267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6197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039501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496514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solidFill>
                  <a:schemeClr val="tx1"/>
                </a:solidFill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286646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 dirty="0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1521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67680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2659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6688660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335048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14107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7737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37156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8263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852238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</p:spTree>
    <p:extLst>
      <p:ext uri="{BB962C8B-B14F-4D97-AF65-F5344CB8AC3E}">
        <p14:creationId xmlns:p14="http://schemas.microsoft.com/office/powerpoint/2010/main" val="14080397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32926623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02080010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289513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41498375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EB89620-E302-6C4B-B385-8DB40106EB6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9570720" y="5465236"/>
            <a:ext cx="2209800" cy="10287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Add partner logo here if required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</p:spTree>
    <p:extLst>
      <p:ext uri="{BB962C8B-B14F-4D97-AF65-F5344CB8AC3E}">
        <p14:creationId xmlns:p14="http://schemas.microsoft.com/office/powerpoint/2010/main" val="1734822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6EDD9DE1-34C9-564D-A890-335533D45D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</p:spTree>
    <p:extLst>
      <p:ext uri="{BB962C8B-B14F-4D97-AF65-F5344CB8AC3E}">
        <p14:creationId xmlns:p14="http://schemas.microsoft.com/office/powerpoint/2010/main" val="16261936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0B2171D4-B040-9448-88ED-CD59EBB794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780460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E480AEE2-F97B-4D4C-BCDA-5DB28C1168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r="63040"/>
          <a:stretch/>
        </p:blipFill>
        <p:spPr>
          <a:xfrm>
            <a:off x="1" y="0"/>
            <a:ext cx="1025524" cy="103094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</p:spTree>
    <p:extLst>
      <p:ext uri="{BB962C8B-B14F-4D97-AF65-F5344CB8AC3E}">
        <p14:creationId xmlns:p14="http://schemas.microsoft.com/office/powerpoint/2010/main" val="1200681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</p:spTree>
    <p:extLst>
      <p:ext uri="{BB962C8B-B14F-4D97-AF65-F5344CB8AC3E}">
        <p14:creationId xmlns:p14="http://schemas.microsoft.com/office/powerpoint/2010/main" val="5399348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CCB6158-EF9E-D844-A85A-727AA2F53AC0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</p:spTree>
    <p:extLst>
      <p:ext uri="{BB962C8B-B14F-4D97-AF65-F5344CB8AC3E}">
        <p14:creationId xmlns:p14="http://schemas.microsoft.com/office/powerpoint/2010/main" val="30529392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99660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252751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5441841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1B71C68-E69A-D043-938E-2E7E5584D68A}"/>
              </a:ext>
            </a:extLst>
          </p:cNvPr>
          <p:cNvSpPr/>
          <p:nvPr userDrawn="1"/>
        </p:nvSpPr>
        <p:spPr>
          <a:xfrm>
            <a:off x="0" y="1029589"/>
            <a:ext cx="12192000" cy="582841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</p:spTree>
    <p:extLst>
      <p:ext uri="{BB962C8B-B14F-4D97-AF65-F5344CB8AC3E}">
        <p14:creationId xmlns:p14="http://schemas.microsoft.com/office/powerpoint/2010/main" val="1065770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72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52592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3"/>
            <a:chOff x="6096000" y="1275227"/>
            <a:chExt cx="5841282" cy="57135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0AD1E05-40A9-E348-A537-A34DBEA2EC17}"/>
                </a:ext>
              </a:extLst>
            </p:cNvPr>
            <p:cNvSpPr/>
            <p:nvPr userDrawn="1"/>
          </p:nvSpPr>
          <p:spPr>
            <a:xfrm>
              <a:off x="6096000" y="4065563"/>
              <a:ext cx="2920641" cy="29232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9016641" y="4065563"/>
              <a:ext cx="2920641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13082" y="3999041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</a:t>
            </a:r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545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3F266F2-92D5-BD46-99F7-2C4330F10CB7}"/>
              </a:ext>
            </a:extLst>
          </p:cNvPr>
          <p:cNvGrpSpPr/>
          <p:nvPr userDrawn="1"/>
        </p:nvGrpSpPr>
        <p:grpSpPr>
          <a:xfrm>
            <a:off x="6096000" y="895258"/>
            <a:ext cx="6096000" cy="5962742"/>
            <a:chOff x="6096000" y="1275227"/>
            <a:chExt cx="5841282" cy="571359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A190A4D-50C2-714E-97D9-288ECFEA5A51}"/>
                </a:ext>
              </a:extLst>
            </p:cNvPr>
            <p:cNvSpPr/>
            <p:nvPr userDrawn="1"/>
          </p:nvSpPr>
          <p:spPr>
            <a:xfrm>
              <a:off x="6096000" y="4065563"/>
              <a:ext cx="5841282" cy="292325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39C972-3F90-C34C-AD05-339F0D5C424A}"/>
                </a:ext>
              </a:extLst>
            </p:cNvPr>
            <p:cNvSpPr/>
            <p:nvPr userDrawn="1"/>
          </p:nvSpPr>
          <p:spPr>
            <a:xfrm>
              <a:off x="6096000" y="1275227"/>
              <a:ext cx="5841282" cy="27924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70563EB-BCE0-1048-BAC7-4EB6DC216102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accent5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F96B15A1-3AF6-A640-A190-8E8291CF1A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16246" y="2968285"/>
            <a:ext cx="5420828" cy="5078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en-GB" sz="3000" smtClean="0">
                <a:effectLst/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Lorem ipsum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dolor</a:t>
            </a:r>
            <a:r>
              <a:rPr lang="en-GB" dirty="0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 sit </a:t>
            </a:r>
            <a:r>
              <a:rPr lang="en-GB" dirty="0" err="1">
                <a:solidFill>
                  <a:srgbClr val="011C67"/>
                </a:solidFill>
                <a:effectLst/>
                <a:latin typeface="Arial" panose="020B0604020202020204" pitchFamily="34" charset="0"/>
              </a:rPr>
              <a:t>amet</a:t>
            </a:r>
            <a:endParaRPr lang="en-GB" dirty="0">
              <a:solidFill>
                <a:srgbClr val="011C67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31753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186500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oup of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AD3390C2-6273-9244-A9F3-90837D6D6F6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19902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18CD7C8D-4EBF-E54E-8157-B82F50C7805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285EAF73-EE3C-41B7-AE89-4A15C844158B}" type="datetime4">
              <a:rPr lang="en-GB" smtClean="0"/>
              <a:pPr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4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4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4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B4AFD6-E50E-EE46-9133-E4B37BC8580F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943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35289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1798E8B-DD4F-CF42-9D7C-0E4476C19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4734D-A5BD-8049-A16C-4207B6B5F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86F6C4-FAD3-4747-BF64-4989A8C5E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6034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9254364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5359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67362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79376" y="6356350"/>
            <a:ext cx="1412924" cy="365125"/>
          </a:xfrm>
        </p:spPr>
        <p:txBody>
          <a:bodyPr/>
          <a:lstStyle/>
          <a:p>
            <a:fld id="{285EAF73-EE3C-41B7-AE89-4A15C844158B}" type="datetime4">
              <a:rPr lang="en-GB" smtClean="0"/>
              <a:t>5 April 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020891" y="6356350"/>
            <a:ext cx="3656009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112655-05EA-8045-BB0D-C79CF2B277AA}"/>
              </a:ext>
            </a:extLst>
          </p:cNvPr>
          <p:cNvCxnSpPr/>
          <p:nvPr userDrawn="1"/>
        </p:nvCxnSpPr>
        <p:spPr>
          <a:xfrm flipV="1">
            <a:off x="1901952" y="6356350"/>
            <a:ext cx="0" cy="365125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</p:spTree>
    <p:extLst>
      <p:ext uri="{BB962C8B-B14F-4D97-AF65-F5344CB8AC3E}">
        <p14:creationId xmlns:p14="http://schemas.microsoft.com/office/powerpoint/2010/main" val="3453286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02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9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C0D016C-1275-924C-98DB-B9930CE6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EDAE64E-B17E-C94F-B25E-49BD42EB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849A843-67F9-4A42-88AB-E569AB1B46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747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2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2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B2A1E1DF-F3DC-FF43-B4BE-16D7BE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AA0A411-DB94-FC40-85F3-F17777FB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F3C1752-919C-2C4A-85B7-2982AD8BE6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037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29.xml"/><Relationship Id="rId21" Type="http://schemas.openxmlformats.org/officeDocument/2006/relationships/slideLayout" Target="../slideLayouts/slideLayout47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2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23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6.xml"/><Relationship Id="rId19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391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78" r:id="rId2"/>
    <p:sldLayoutId id="2147483668" r:id="rId3"/>
    <p:sldLayoutId id="2147483669" r:id="rId4"/>
    <p:sldLayoutId id="2147483652" r:id="rId5"/>
    <p:sldLayoutId id="2147483664" r:id="rId6"/>
    <p:sldLayoutId id="2147483663" r:id="rId7"/>
    <p:sldLayoutId id="2147483661" r:id="rId8"/>
    <p:sldLayoutId id="2147483679" r:id="rId9"/>
    <p:sldLayoutId id="2147483689" r:id="rId10"/>
    <p:sldLayoutId id="2147483683" r:id="rId11"/>
    <p:sldLayoutId id="2147483682" r:id="rId12"/>
    <p:sldLayoutId id="2147483687" r:id="rId13"/>
    <p:sldLayoutId id="2147483680" r:id="rId14"/>
    <p:sldLayoutId id="2147483685" r:id="rId15"/>
    <p:sldLayoutId id="2147483686" r:id="rId16"/>
    <p:sldLayoutId id="2147483688" r:id="rId17"/>
    <p:sldLayoutId id="2147483681" r:id="rId18"/>
    <p:sldLayoutId id="2147483693" r:id="rId19"/>
    <p:sldLayoutId id="2147483684" r:id="rId20"/>
    <p:sldLayoutId id="2147483677" r:id="rId21"/>
    <p:sldLayoutId id="2147483691" r:id="rId22"/>
    <p:sldLayoutId id="2147483675" r:id="rId23"/>
    <p:sldLayoutId id="2147483676" r:id="rId24"/>
    <p:sldLayoutId id="2147483690" r:id="rId25"/>
    <p:sldLayoutId id="2147483692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70619-D170-48E7-B25D-293F3BFD294D}" type="datetime4">
              <a:rPr lang="en-GB" smtClean="0"/>
              <a:t>5 April 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DA20D4-5E1A-AD42-B96E-4B53241D1BC6}"/>
              </a:ext>
            </a:extLst>
          </p:cNvPr>
          <p:cNvSpPr/>
          <p:nvPr userDrawn="1"/>
        </p:nvSpPr>
        <p:spPr>
          <a:xfrm>
            <a:off x="-3667760" y="1"/>
            <a:ext cx="3248655" cy="4277360"/>
          </a:xfrm>
          <a:prstGeom prst="rect">
            <a:avLst/>
          </a:pr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0000" tIns="180000" rIns="180000" bIns="180000" rtlCol="0" anchor="t">
            <a:noAutofit/>
          </a:bodyPr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accent3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Top Presentation Tips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Keep it simple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Always think about your audience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Limit transitions and animations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Respect the University of Nottingham brand and identity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visuals and high-quality images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video or audio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Use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colour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Think about </a:t>
            </a:r>
          </a:p>
          <a:p>
            <a:pPr marL="162000" marR="0" lvl="1" indent="-16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400"/>
              </a:spcAft>
              <a:buClr>
                <a:schemeClr val="accent3"/>
              </a:buClr>
              <a:buSzTx/>
              <a:buFont typeface="Wingdings" pitchFamily="2" charset="2"/>
              <a:buChar char="§"/>
              <a:tabLst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Prepare and practice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430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FEE2D30-6CFF-454F-A7BF-5C8883093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ASL</a:t>
            </a:r>
            <a:r>
              <a:rPr lang="zh-CN" altLang="en-US" dirty="0"/>
              <a:t> </a:t>
            </a:r>
            <a:r>
              <a:rPr lang="en-US" altLang="zh-CN" dirty="0" err="1"/>
              <a:t>CiC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GB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B48E70F0-7EBF-0F4C-83C0-C08FFB36BB1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Logan</a:t>
            </a:r>
            <a:r>
              <a:rPr lang="zh-CN" altLang="en-US" dirty="0"/>
              <a:t> </a:t>
            </a:r>
            <a:r>
              <a:rPr lang="en-US" altLang="zh-CN" dirty="0"/>
              <a:t>X.</a:t>
            </a:r>
            <a:r>
              <a:rPr lang="zh-CN" altLang="en-US" dirty="0"/>
              <a:t> </a:t>
            </a:r>
            <a:r>
              <a:rPr lang="en-US" altLang="zh-CN" dirty="0"/>
              <a:t>Zhang</a:t>
            </a:r>
          </a:p>
          <a:p>
            <a:r>
              <a:rPr lang="en-US" altLang="zh-CN" dirty="0"/>
              <a:t>05/04/2023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8271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2CB37D-7DB9-EB70-55F7-2EA2C4D06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A7DDFA-B267-E4AA-E356-7E5714201CB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altLang="zh-CN" dirty="0"/>
              <a:t>Estimation:</a:t>
            </a:r>
            <a:r>
              <a:rPr lang="zh-CN" altLang="en-US" dirty="0"/>
              <a:t> </a:t>
            </a:r>
            <a:endParaRPr lang="en-GB" altLang="zh-CN" dirty="0"/>
          </a:p>
          <a:p>
            <a:pPr lvl="1"/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estimation,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cases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(motion,</a:t>
            </a:r>
            <a:r>
              <a:rPr lang="zh-CN" altLang="en-US" dirty="0"/>
              <a:t> </a:t>
            </a:r>
            <a:r>
              <a:rPr lang="en-US" altLang="zh-CN" dirty="0"/>
              <a:t>calibration,</a:t>
            </a:r>
            <a:r>
              <a:rPr lang="zh-CN" altLang="en-US" dirty="0"/>
              <a:t> </a:t>
            </a:r>
            <a:r>
              <a:rPr lang="en-US" altLang="zh-CN" dirty="0"/>
              <a:t>labelling...)</a:t>
            </a:r>
          </a:p>
          <a:p>
            <a:r>
              <a:rPr lang="en-GB" dirty="0"/>
              <a:t>Rep</a:t>
            </a:r>
            <a:r>
              <a:rPr lang="en-US" altLang="zh-CN" dirty="0" err="1"/>
              <a:t>eatability</a:t>
            </a:r>
            <a:r>
              <a:rPr lang="en-US" altLang="zh-CN" dirty="0"/>
              <a:t>:</a:t>
            </a:r>
          </a:p>
          <a:p>
            <a:pPr lvl="1"/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resting</a:t>
            </a:r>
            <a:r>
              <a:rPr lang="zh-CN" altLang="en-US" dirty="0"/>
              <a:t> </a:t>
            </a:r>
            <a:r>
              <a:rPr lang="en-US" altLang="zh-CN" dirty="0"/>
              <a:t>GM&amp;WM</a:t>
            </a:r>
            <a:r>
              <a:rPr lang="zh-CN" altLang="en-US" dirty="0"/>
              <a:t> </a:t>
            </a:r>
            <a:r>
              <a:rPr lang="en-US" altLang="zh-CN" dirty="0"/>
              <a:t>ICC;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ICC</a:t>
            </a:r>
          </a:p>
          <a:p>
            <a:pPr lvl="1"/>
            <a:r>
              <a:rPr lang="en-US" altLang="zh-CN" dirty="0"/>
              <a:t>Using</a:t>
            </a:r>
            <a:r>
              <a:rPr lang="zh-CN" altLang="en-US" dirty="0"/>
              <a:t> </a:t>
            </a:r>
            <a:r>
              <a:rPr lang="en-US" altLang="zh-CN" dirty="0"/>
              <a:t>PVC</a:t>
            </a:r>
            <a:r>
              <a:rPr lang="zh-CN" altLang="en-US" dirty="0"/>
              <a:t> </a:t>
            </a:r>
            <a:r>
              <a:rPr lang="en-US" altLang="zh-CN" dirty="0"/>
              <a:t>slightly</a:t>
            </a:r>
            <a:r>
              <a:rPr lang="zh-CN" altLang="en-US" dirty="0"/>
              <a:t> </a:t>
            </a:r>
            <a:r>
              <a:rPr lang="en-US" altLang="zh-CN" dirty="0"/>
              <a:t>increase</a:t>
            </a:r>
            <a:r>
              <a:rPr lang="zh-CN" altLang="en-US" dirty="0"/>
              <a:t> </a:t>
            </a:r>
            <a:r>
              <a:rPr lang="en-US" altLang="zh-CN" dirty="0"/>
              <a:t>ICC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</a:p>
          <a:p>
            <a:r>
              <a:rPr lang="en-US" altLang="zh-CN" dirty="0"/>
              <a:t>Detectability:</a:t>
            </a:r>
          </a:p>
          <a:p>
            <a:pPr lvl="1"/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showed</a:t>
            </a:r>
            <a:r>
              <a:rPr lang="zh-CN" altLang="en-US" dirty="0"/>
              <a:t> </a:t>
            </a:r>
            <a:r>
              <a:rPr lang="en-US" altLang="zh-CN" dirty="0"/>
              <a:t>higher</a:t>
            </a:r>
            <a:r>
              <a:rPr lang="zh-CN" altLang="en-US" dirty="0"/>
              <a:t> </a:t>
            </a:r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bilateral</a:t>
            </a:r>
            <a:r>
              <a:rPr lang="zh-CN" altLang="en-US" dirty="0"/>
              <a:t> </a:t>
            </a:r>
            <a:r>
              <a:rPr lang="en-US" altLang="zh-CN" dirty="0"/>
              <a:t>motor</a:t>
            </a:r>
            <a:r>
              <a:rPr lang="zh-CN" altLang="en-US" dirty="0"/>
              <a:t> </a:t>
            </a:r>
            <a:r>
              <a:rPr lang="en-US" altLang="zh-CN" dirty="0"/>
              <a:t>cortices,</a:t>
            </a:r>
            <a:r>
              <a:rPr lang="zh-CN" altLang="en-US" dirty="0"/>
              <a:t> 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cortex</a:t>
            </a:r>
          </a:p>
          <a:p>
            <a:pPr lvl="1"/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had</a:t>
            </a:r>
            <a:r>
              <a:rPr lang="zh-CN" altLang="en-US" dirty="0"/>
              <a:t> </a:t>
            </a:r>
            <a:r>
              <a:rPr lang="en-US" altLang="zh-CN" dirty="0"/>
              <a:t>smaller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r>
              <a:rPr lang="zh-CN" altLang="en-US" dirty="0"/>
              <a:t> </a:t>
            </a:r>
            <a:r>
              <a:rPr lang="en-US" altLang="zh-CN" dirty="0"/>
              <a:t>sizes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59EA762-BC66-2AAC-B8C3-C69420F03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FC3304-F1B2-5B52-2C7B-29365FCCA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2D28DF-CB23-E4A6-02D5-65722B603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792504B-B23D-97C9-5EA4-86BE7BD9EB2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7524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49BFB-03D9-D541-B170-9CFD8022B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</a:t>
            </a:fld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811C29-6619-F74F-9024-FE762BA1C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Collection</a:t>
            </a:r>
            <a:endParaRPr lang="en-GB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95DAB4B-1DDE-3AF8-0CBF-98BD1B9871E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0106" y="1311801"/>
            <a:ext cx="10991787" cy="5409674"/>
          </a:xfrm>
        </p:spPr>
        <p:txBody>
          <a:bodyPr/>
          <a:lstStyle/>
          <a:p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subjects</a:t>
            </a:r>
            <a:r>
              <a:rPr lang="zh-CN" altLang="en-US" dirty="0"/>
              <a:t> </a:t>
            </a:r>
            <a:r>
              <a:rPr lang="en-US" altLang="zh-CN" dirty="0"/>
              <a:t>(3F7M,</a:t>
            </a:r>
            <a:r>
              <a:rPr lang="zh-CN" altLang="en-US" dirty="0"/>
              <a:t> </a:t>
            </a:r>
            <a:r>
              <a:rPr lang="en-US" altLang="zh-CN" dirty="0"/>
              <a:t>age</a:t>
            </a:r>
            <a:r>
              <a:rPr lang="zh-CN" altLang="en-US" dirty="0"/>
              <a:t> </a:t>
            </a:r>
            <a:r>
              <a:rPr lang="en-US" altLang="zh-CN" dirty="0"/>
              <a:t>21-39,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26.5±5.1y)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sessions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week</a:t>
            </a:r>
            <a:r>
              <a:rPr lang="zh-CN" altLang="en-US" dirty="0"/>
              <a:t> </a:t>
            </a:r>
            <a:r>
              <a:rPr lang="en-US" altLang="zh-CN" dirty="0"/>
              <a:t>apart</a:t>
            </a:r>
            <a:r>
              <a:rPr lang="zh-CN" altLang="en-US" dirty="0"/>
              <a:t> </a:t>
            </a:r>
            <a:r>
              <a:rPr lang="en-US" altLang="zh-CN" dirty="0"/>
              <a:t>@SPMIC</a:t>
            </a:r>
          </a:p>
          <a:p>
            <a:pPr lvl="1"/>
            <a:r>
              <a:rPr lang="en-US" altLang="zh-CN" dirty="0"/>
              <a:t>1</a:t>
            </a:r>
            <a:r>
              <a:rPr lang="en-US" altLang="zh-CN" baseline="30000" dirty="0"/>
              <a:t>st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(45mins)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2</a:t>
            </a:r>
            <a:r>
              <a:rPr lang="en-US" altLang="zh-CN" baseline="30000" dirty="0"/>
              <a:t>nd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r>
              <a:rPr lang="zh-CN" altLang="en-US" dirty="0"/>
              <a:t> </a:t>
            </a:r>
            <a:r>
              <a:rPr lang="en-US" altLang="zh-CN" dirty="0"/>
              <a:t>(30mins)</a:t>
            </a:r>
          </a:p>
          <a:p>
            <a:pPr lvl="1"/>
            <a:endParaRPr lang="en-GB" dirty="0"/>
          </a:p>
          <a:p>
            <a:r>
              <a:rPr lang="en-US" altLang="zh-CN" dirty="0"/>
              <a:t>2</a:t>
            </a:r>
            <a:r>
              <a:rPr lang="en-GB" altLang="zh-CN" dirty="0"/>
              <a:t>D</a:t>
            </a:r>
            <a:r>
              <a:rPr lang="zh-CN" altLang="en-US" dirty="0"/>
              <a:t> </a:t>
            </a:r>
            <a:r>
              <a:rPr lang="en-US" altLang="zh-CN" dirty="0"/>
              <a:t>Product:</a:t>
            </a:r>
            <a:r>
              <a:rPr lang="zh-CN" altLang="en-US" dirty="0"/>
              <a:t> </a:t>
            </a:r>
            <a:r>
              <a:rPr lang="en-US" altLang="zh-CN" dirty="0"/>
              <a:t>LD=1.8s,</a:t>
            </a:r>
            <a:r>
              <a:rPr lang="zh-CN" altLang="en-US" dirty="0"/>
              <a:t> </a:t>
            </a:r>
            <a:r>
              <a:rPr lang="en-US" altLang="zh-CN" dirty="0"/>
              <a:t>PLD=1.8s,</a:t>
            </a:r>
            <a:r>
              <a:rPr lang="zh-CN" altLang="en-US" dirty="0"/>
              <a:t> </a:t>
            </a:r>
            <a:r>
              <a:rPr lang="en-US" altLang="zh-CN" dirty="0"/>
              <a:t>30</a:t>
            </a:r>
            <a:r>
              <a:rPr lang="zh-CN" altLang="en-US" dirty="0"/>
              <a:t> </a:t>
            </a:r>
            <a:r>
              <a:rPr lang="en-US" altLang="zh-CN" dirty="0"/>
              <a:t>repeats</a:t>
            </a:r>
          </a:p>
          <a:p>
            <a:r>
              <a:rPr lang="en-US" altLang="zh-CN" dirty="0"/>
              <a:t>3D</a:t>
            </a:r>
            <a:r>
              <a:rPr lang="zh-CN" altLang="en-US" dirty="0"/>
              <a:t> </a:t>
            </a:r>
            <a:r>
              <a:rPr lang="en-US" altLang="zh-CN" dirty="0"/>
              <a:t>Product:</a:t>
            </a:r>
            <a:r>
              <a:rPr lang="zh-CN" altLang="en-US" dirty="0"/>
              <a:t> </a:t>
            </a:r>
            <a:r>
              <a:rPr lang="en-US" altLang="zh-CN" dirty="0"/>
              <a:t>LD=1.8s,</a:t>
            </a:r>
            <a:r>
              <a:rPr lang="zh-CN" altLang="en-US" dirty="0"/>
              <a:t> </a:t>
            </a:r>
            <a:r>
              <a:rPr lang="en-US" altLang="zh-CN" dirty="0"/>
              <a:t>PLD=2s,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repeats</a:t>
            </a:r>
            <a:endParaRPr lang="en-GB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3A8A2698-9698-D817-83C7-2A902D887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6014634"/>
              </p:ext>
            </p:extLst>
          </p:nvPr>
        </p:nvGraphicFramePr>
        <p:xfrm>
          <a:off x="1934464" y="2755730"/>
          <a:ext cx="8128002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285754906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5235362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1816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97164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9895843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633242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MPRAGE</a:t>
                      </a:r>
                      <a:endParaRPr lang="en-GB" dirty="0"/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TOF</a:t>
                      </a:r>
                      <a:endParaRPr lang="en-GB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9483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AB783C7-296E-B491-1015-182DF9365C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3274596"/>
              </p:ext>
            </p:extLst>
          </p:nvPr>
        </p:nvGraphicFramePr>
        <p:xfrm>
          <a:off x="3289131" y="3645798"/>
          <a:ext cx="5418668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54667">
                  <a:extLst>
                    <a:ext uri="{9D8B030D-6E8A-4147-A177-3AD203B41FA5}">
                      <a16:colId xmlns:a16="http://schemas.microsoft.com/office/drawing/2014/main" val="1523536222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94181648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2129716427"/>
                    </a:ext>
                  </a:extLst>
                </a:gridCol>
                <a:gridCol w="1354667">
                  <a:extLst>
                    <a:ext uri="{9D8B030D-6E8A-4147-A177-3AD203B41FA5}">
                      <a16:colId xmlns:a16="http://schemas.microsoft.com/office/drawing/2014/main" val="16398958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REST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TASK</a:t>
                      </a:r>
                      <a:endParaRPr lang="en-GB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0948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272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698CA3-88A1-F8C4-62DE-735AFF59E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B7C8E-76B0-0338-6086-693C640C345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B4F023D-D133-84E5-7C7D-CC76D799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60FFD8-9AE8-0656-26F0-C94734C1A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15952EA-00A1-0C86-AEED-B526D430F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BFDCD4-C42C-268C-CC5C-EBB14645D25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8" descr="A picture containing light, lit, dark, close&#10;&#10;Description automatically generated">
            <a:extLst>
              <a:ext uri="{FF2B5EF4-FFF2-40B4-BE49-F238E27FC236}">
                <a16:creationId xmlns:a16="http://schemas.microsoft.com/office/drawing/2014/main" id="{EBDF8D40-2564-FCEF-94BC-6C244D1B0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96040"/>
            <a:ext cx="12198282" cy="412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68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D866C6-9E32-EFC9-4D30-39AEA704F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60A88A-0F32-6EAD-039F-30717DF6B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1115D70-935D-D01B-4D4E-A8DFCC2CD11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FC8CC4B-A733-941E-6F60-D38DFA485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37F5B14-EC23-A9A9-C5C6-378C7FA2E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182F7E7-1B4A-56C0-3860-5B539990859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5" descr="Graphical user interface&#10;&#10;Description automatically generated">
            <a:extLst>
              <a:ext uri="{FF2B5EF4-FFF2-40B4-BE49-F238E27FC236}">
                <a16:creationId xmlns:a16="http://schemas.microsoft.com/office/drawing/2014/main" id="{F425733C-5A3C-B581-E892-32E51D86EAF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53664" y="1029589"/>
            <a:ext cx="11709122" cy="5826114"/>
          </a:xfrm>
        </p:spPr>
      </p:pic>
    </p:spTree>
    <p:extLst>
      <p:ext uri="{BB962C8B-B14F-4D97-AF65-F5344CB8AC3E}">
        <p14:creationId xmlns:p14="http://schemas.microsoft.com/office/powerpoint/2010/main" val="2878847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92A77B2-AB07-7508-1A42-ED4EA60301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/>
          </a:p>
        </p:txBody>
      </p:sp>
      <p:pic>
        <p:nvPicPr>
          <p:cNvPr id="10" name="Content Placeholder 9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89DC3955-90B7-F2A0-E746-60F809C43E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9589"/>
            <a:ext cx="5602136" cy="1344831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E80ACDB-AFCB-93A6-6B95-805883279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CBF</a:t>
            </a:r>
            <a:r>
              <a:rPr lang="zh-CN" altLang="en-US" dirty="0"/>
              <a:t> </a:t>
            </a:r>
            <a:r>
              <a:rPr lang="en-US" altLang="zh-CN" dirty="0"/>
              <a:t>estimation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C3B79CC-F1A1-AB73-489F-D32D91EE3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9AFB81EA-7B6D-5904-A43F-CBCF080AA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017C93-6577-9A8A-A8B8-70D2703829F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 descr="A picture containing text, light&#10;&#10;Description automatically generated">
            <a:extLst>
              <a:ext uri="{FF2B5EF4-FFF2-40B4-BE49-F238E27FC236}">
                <a16:creationId xmlns:a16="http://schemas.microsoft.com/office/drawing/2014/main" id="{CA5D5C2D-87C9-43CC-EDC6-4FE6BDCC4A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74420"/>
            <a:ext cx="5602136" cy="1344830"/>
          </a:xfrm>
          <a:prstGeom prst="rect">
            <a:avLst/>
          </a:prstGeom>
        </p:spPr>
      </p:pic>
      <p:pic>
        <p:nvPicPr>
          <p:cNvPr id="14" name="Picture 13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004019B8-FE03-725D-E9BD-FCA665CD03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3931044"/>
            <a:ext cx="6120000" cy="2926956"/>
          </a:xfrm>
          <a:prstGeom prst="rect">
            <a:avLst/>
          </a:prstGeom>
        </p:spPr>
      </p:pic>
      <p:pic>
        <p:nvPicPr>
          <p:cNvPr id="16" name="Picture 15" descr="A screenshot of a video game&#10;&#10;Description automatically generated with low confidence">
            <a:extLst>
              <a:ext uri="{FF2B5EF4-FFF2-40B4-BE49-F238E27FC236}">
                <a16:creationId xmlns:a16="http://schemas.microsoft.com/office/drawing/2014/main" id="{D18D3DAB-7BAA-EE59-D9E0-796F5BEBEC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2000" y="1029589"/>
            <a:ext cx="6120000" cy="2998448"/>
          </a:xfrm>
          <a:prstGeom prst="rect">
            <a:avLst/>
          </a:prstGeom>
        </p:spPr>
      </p:pic>
      <p:pic>
        <p:nvPicPr>
          <p:cNvPr id="18" name="Picture 1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57C55FF-80CF-DFCC-E2DD-6C97409A1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19250"/>
            <a:ext cx="4933072" cy="1495275"/>
          </a:xfrm>
          <a:prstGeom prst="rect">
            <a:avLst/>
          </a:prstGeom>
        </p:spPr>
      </p:pic>
      <p:pic>
        <p:nvPicPr>
          <p:cNvPr id="20" name="Picture 19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4430EB2-F872-D8E9-A4E0-86BCE738E8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14525"/>
            <a:ext cx="4932000" cy="149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52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CBAD12-B0F6-CB9F-6BF4-73E49E68E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61783-1C2F-01C5-215F-392196FBBDC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ADFB82-168D-650C-F947-232B1C994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AB50A2-B93A-318A-6C09-051AB96918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F5D162D-F191-ED21-FC4B-C2CFDBFE6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B2232B8-5915-7004-96CE-231282FE5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AC28057-9A5A-4FED-94E8-156D252272D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1B794E5-289B-221D-D96E-DDB855B50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2539916"/>
            <a:ext cx="10440000" cy="292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414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1FC8B3-0D18-9D1B-3585-93FCA2666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03D18-EC9C-A507-BDC7-503F6D3F87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3AD700B-851D-86A6-E242-2AD6BB464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Repeatability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7ACFF1-31FC-0A9A-E613-CE3FCF8E13C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Exclude</a:t>
            </a:r>
            <a:r>
              <a:rPr lang="zh-CN" altLang="en-US" dirty="0"/>
              <a:t> </a:t>
            </a:r>
            <a:r>
              <a:rPr lang="en-US" altLang="zh-CN" dirty="0"/>
              <a:t>‘problematic’</a:t>
            </a:r>
            <a:r>
              <a:rPr lang="zh-CN" altLang="en-US" dirty="0"/>
              <a:t> </a:t>
            </a:r>
            <a:r>
              <a:rPr lang="en-US" altLang="zh-CN" dirty="0"/>
              <a:t>sub03,</a:t>
            </a:r>
            <a:r>
              <a:rPr lang="zh-CN" altLang="en-US" dirty="0"/>
              <a:t> </a:t>
            </a:r>
            <a:r>
              <a:rPr lang="en-US" altLang="zh-CN" dirty="0"/>
              <a:t>05,</a:t>
            </a:r>
            <a:r>
              <a:rPr lang="zh-CN" altLang="en-US" dirty="0"/>
              <a:t> </a:t>
            </a:r>
            <a:r>
              <a:rPr lang="en-US" altLang="zh-CN" dirty="0"/>
              <a:t>06,</a:t>
            </a:r>
            <a:r>
              <a:rPr lang="zh-CN" altLang="en-US" dirty="0"/>
              <a:t> </a:t>
            </a:r>
            <a:r>
              <a:rPr lang="en-US" altLang="zh-CN" dirty="0"/>
              <a:t>07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2D;</a:t>
            </a:r>
            <a:r>
              <a:rPr lang="zh-CN" altLang="en-US" dirty="0"/>
              <a:t> </a:t>
            </a:r>
            <a:r>
              <a:rPr lang="en-US" altLang="zh-CN" dirty="0"/>
              <a:t>sub03,</a:t>
            </a:r>
            <a:r>
              <a:rPr lang="zh-CN" altLang="en-US" dirty="0"/>
              <a:t> </a:t>
            </a:r>
            <a:r>
              <a:rPr lang="en-US" altLang="zh-CN" dirty="0"/>
              <a:t>07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endParaRPr lang="en-GB" dirty="0"/>
          </a:p>
          <a:p>
            <a:endParaRPr lang="en-GB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71CA682-B6B6-3F46-96B4-2FF1D23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CD9AAB0-BAC7-C133-580D-CBEAAD19D1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42F9ECF-AE47-9DE4-9019-654AE9E3CA1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" name="Picture 8" descr="Graphical user interface, line chart&#10;&#10;Description automatically generated">
            <a:extLst>
              <a:ext uri="{FF2B5EF4-FFF2-40B4-BE49-F238E27FC236}">
                <a16:creationId xmlns:a16="http://schemas.microsoft.com/office/drawing/2014/main" id="{81380DC0-B102-3AA0-C991-BB6429ACD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000" y="2539915"/>
            <a:ext cx="10440000" cy="292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005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6E1548-D96E-42DC-A101-DA6F2FFFE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0C710-5E02-D7B5-D04F-018C1740FB5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80F0CC2-7F05-D116-025A-3562A29D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Detectability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2D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FA2E9-E2BD-7B5E-6AED-FB5DAD722C1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FF4DD5-EC31-B9D1-D51A-8E940D1E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3351A9A-80D0-36DF-FF46-ACB0506C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EE68B65-F178-238A-B191-4914D3E2BC8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3E2A0C4-A046-F454-B976-FD72A9F98DB0}"/>
              </a:ext>
            </a:extLst>
          </p:cNvPr>
          <p:cNvGrpSpPr>
            <a:grpSpLocks noChangeAspect="1"/>
          </p:cNvGrpSpPr>
          <p:nvPr/>
        </p:nvGrpSpPr>
        <p:grpSpPr>
          <a:xfrm>
            <a:off x="1270552" y="1029589"/>
            <a:ext cx="9650895" cy="5828411"/>
            <a:chOff x="1515820" y="1325835"/>
            <a:chExt cx="9160360" cy="5532165"/>
          </a:xfrm>
        </p:grpSpPr>
        <p:pic>
          <p:nvPicPr>
            <p:cNvPr id="10" name="Picture 9" descr="A picture containing text, watching&#10;&#10;Description automatically generated">
              <a:extLst>
                <a:ext uri="{FF2B5EF4-FFF2-40B4-BE49-F238E27FC236}">
                  <a16:creationId xmlns:a16="http://schemas.microsoft.com/office/drawing/2014/main" id="{0208BD84-B5D9-4567-75DE-1C9F7B04E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15820" y="1325835"/>
              <a:ext cx="9160360" cy="1378416"/>
            </a:xfrm>
            <a:prstGeom prst="rect">
              <a:avLst/>
            </a:prstGeom>
          </p:spPr>
        </p:pic>
        <p:pic>
          <p:nvPicPr>
            <p:cNvPr id="11" name="Picture 10" descr="A picture containing watching, dark&#10;&#10;Description automatically generated">
              <a:extLst>
                <a:ext uri="{FF2B5EF4-FFF2-40B4-BE49-F238E27FC236}">
                  <a16:creationId xmlns:a16="http://schemas.microsoft.com/office/drawing/2014/main" id="{0D258AD4-9D86-D82D-D990-B07614BC7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820" y="2704251"/>
              <a:ext cx="9160360" cy="1378416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B3BD81A-3B0C-162B-7CFE-1C15ECE92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15820" y="4087292"/>
              <a:ext cx="9160360" cy="1378416"/>
            </a:xfrm>
            <a:prstGeom prst="rect">
              <a:avLst/>
            </a:prstGeom>
          </p:spPr>
        </p:pic>
        <p:pic>
          <p:nvPicPr>
            <p:cNvPr id="13" name="Picture 12" descr="A picture containing watching&#10;&#10;Description automatically generated">
              <a:extLst>
                <a:ext uri="{FF2B5EF4-FFF2-40B4-BE49-F238E27FC236}">
                  <a16:creationId xmlns:a16="http://schemas.microsoft.com/office/drawing/2014/main" id="{0A0D6728-4A53-871D-A4B9-A17633AB80E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15820" y="5470333"/>
              <a:ext cx="9160360" cy="13876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8863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C09213-268B-E411-5835-F18C9D849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669345-F155-F738-A281-8ABDD13D7BC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7066B9-87F3-2092-1A39-B56BB5822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Detec</a:t>
            </a:r>
            <a:r>
              <a:rPr lang="en-US" altLang="zh-CN" dirty="0" err="1"/>
              <a:t>tability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3D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222262-7624-F76A-63B6-BEF855C1ED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A901EE4-FD28-3CCA-FAF8-3F12E4D44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7E27807-A086-9087-0836-43751B93C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Name, Department</a:t>
            </a:r>
            <a:endParaRPr lang="en-GB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F195E66-E611-6A2D-1D00-1EB8EF03D10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1091D6-7788-1889-2D80-E2F724FEBCD0}"/>
              </a:ext>
            </a:extLst>
          </p:cNvPr>
          <p:cNvGrpSpPr>
            <a:grpSpLocks noChangeAspect="1"/>
          </p:cNvGrpSpPr>
          <p:nvPr/>
        </p:nvGrpSpPr>
        <p:grpSpPr>
          <a:xfrm>
            <a:off x="1272000" y="1041080"/>
            <a:ext cx="9648000" cy="5816920"/>
            <a:chOff x="1745673" y="1431042"/>
            <a:chExt cx="7772400" cy="4686093"/>
          </a:xfrm>
        </p:grpSpPr>
        <p:pic>
          <p:nvPicPr>
            <p:cNvPr id="10" name="Picture 9" descr="A picture containing device, watching, dark, gauge&#10;&#10;Description automatically generated">
              <a:extLst>
                <a:ext uri="{FF2B5EF4-FFF2-40B4-BE49-F238E27FC236}">
                  <a16:creationId xmlns:a16="http://schemas.microsoft.com/office/drawing/2014/main" id="{CCEAA5FF-B873-BA17-3586-9E81B2527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45673" y="1431042"/>
              <a:ext cx="7772400" cy="1169561"/>
            </a:xfrm>
            <a:prstGeom prst="rect">
              <a:avLst/>
            </a:prstGeom>
          </p:spPr>
        </p:pic>
        <p:pic>
          <p:nvPicPr>
            <p:cNvPr id="11" name="Picture 10" descr="A picture containing watching&#10;&#10;Description automatically generated">
              <a:extLst>
                <a:ext uri="{FF2B5EF4-FFF2-40B4-BE49-F238E27FC236}">
                  <a16:creationId xmlns:a16="http://schemas.microsoft.com/office/drawing/2014/main" id="{295D2B26-D993-E6EC-DC87-4ADC6DD9F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45673" y="2600603"/>
              <a:ext cx="7772400" cy="1169561"/>
            </a:xfrm>
            <a:prstGeom prst="rect">
              <a:avLst/>
            </a:prstGeom>
          </p:spPr>
        </p:pic>
        <p:pic>
          <p:nvPicPr>
            <p:cNvPr id="12" name="Picture 11" descr="A picture containing device, dark&#10;&#10;Description automatically generated">
              <a:extLst>
                <a:ext uri="{FF2B5EF4-FFF2-40B4-BE49-F238E27FC236}">
                  <a16:creationId xmlns:a16="http://schemas.microsoft.com/office/drawing/2014/main" id="{C7365526-70AE-BD3F-B6F1-1CF389CC9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45673" y="3770164"/>
              <a:ext cx="7772400" cy="1169561"/>
            </a:xfrm>
            <a:prstGeom prst="rect">
              <a:avLst/>
            </a:prstGeom>
          </p:spPr>
        </p:pic>
        <p:pic>
          <p:nvPicPr>
            <p:cNvPr id="13" name="Picture 12" descr="A picture containing watching&#10;&#10;Description automatically generated">
              <a:extLst>
                <a:ext uri="{FF2B5EF4-FFF2-40B4-BE49-F238E27FC236}">
                  <a16:creationId xmlns:a16="http://schemas.microsoft.com/office/drawing/2014/main" id="{4C5F9306-F69F-56E0-DBF9-BB12D04E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45673" y="4939725"/>
              <a:ext cx="7772400" cy="11774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980500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University of Nottingham">
      <a:dk1>
        <a:sysClr val="windowText" lastClr="000000"/>
      </a:dk1>
      <a:lt1>
        <a:sysClr val="window" lastClr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B32B76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4391EDCFC911F45A9DD8B1389DBAE73" ma:contentTypeVersion="12" ma:contentTypeDescription="Create a new document." ma:contentTypeScope="" ma:versionID="4b230d42ab3c71b1276a541df7a44db9">
  <xsd:schema xmlns:xsd="http://www.w3.org/2001/XMLSchema" xmlns:xs="http://www.w3.org/2001/XMLSchema" xmlns:p="http://schemas.microsoft.com/office/2006/metadata/properties" xmlns:ns2="16640679-8aa6-4262-947d-54cfc3df5a39" xmlns:ns3="c9a8d30e-3eb0-4167-b686-5fd4d1de55fa" targetNamespace="http://schemas.microsoft.com/office/2006/metadata/properties" ma:root="true" ma:fieldsID="d0eaaeef89c8d29679ec2de6fa0b0477" ns2:_="" ns3:_="">
    <xsd:import namespace="16640679-8aa6-4262-947d-54cfc3df5a39"/>
    <xsd:import namespace="c9a8d30e-3eb0-4167-b686-5fd4d1de55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640679-8aa6-4262-947d-54cfc3df5a3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8d30e-3eb0-4167-b686-5fd4d1de55fa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DC6309B-1C52-4FD6-94A2-0113722346F5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5ac2df07-a00e-4513-90f7-13889456d303"/>
    <ds:schemaRef ds:uri="http://purl.org/dc/elements/1.1/"/>
    <ds:schemaRef ds:uri="http://schemas.microsoft.com/office/2006/metadata/properties"/>
    <ds:schemaRef ds:uri="http://schemas.microsoft.com/office/infopath/2007/PartnerControls"/>
    <ds:schemaRef ds:uri="16b4db9a-b991-4df3-b35e-2d8d54fb835d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FF2B19F1-7180-49D0-A3F7-A5B98EF2F8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C4BDD0-9F41-4C20-A2E0-75879512F27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6640679-8aa6-4262-947d-54cfc3df5a39"/>
    <ds:schemaRef ds:uri="c9a8d30e-3eb0-4167-b686-5fd4d1de55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3553</TotalTime>
  <Words>247</Words>
  <Application>Microsoft Macintosh PowerPoint</Application>
  <PresentationFormat>Widescreen</PresentationFormat>
  <Paragraphs>60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Georgia</vt:lpstr>
      <vt:lpstr>Wingdings</vt:lpstr>
      <vt:lpstr>Office Theme</vt:lpstr>
      <vt:lpstr>1_Office Theme</vt:lpstr>
      <vt:lpstr>ASL CiC Results</vt:lpstr>
      <vt:lpstr>Data Collection</vt:lpstr>
      <vt:lpstr>CBF estimation - 1</vt:lpstr>
      <vt:lpstr>CBF estimation - 2 </vt:lpstr>
      <vt:lpstr>CBF estimation - 3</vt:lpstr>
      <vt:lpstr>Repeatability - 1</vt:lpstr>
      <vt:lpstr>Repeatability - 2 </vt:lpstr>
      <vt:lpstr>Detectability - 2D</vt:lpstr>
      <vt:lpstr>Detectability - 3D</vt:lpstr>
      <vt:lpstr>Conclusion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Teri Browett</dc:creator>
  <cp:lastModifiedBy>Xin Zhang</cp:lastModifiedBy>
  <cp:revision>194</cp:revision>
  <cp:lastPrinted>2019-11-06T14:12:58Z</cp:lastPrinted>
  <dcterms:created xsi:type="dcterms:W3CDTF">2019-02-06T16:40:25Z</dcterms:created>
  <dcterms:modified xsi:type="dcterms:W3CDTF">2023-04-05T09:51:14Z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0x01010024391EDCFC911F45A9DD8B1389DBAE73</vt:lpwstr>
  </property>
  <property fmtid="{D5CDD505-2E9C-101B-9397-08002B2CF9AE}" pid="3" name="Order">
    <vt:r8>4688300</vt:r8>
  </property>
  <property fmtid="{D5CDD505-2E9C-101B-9397-08002B2CF9AE}" pid="4" name="ComplianceAssetId">
    <vt:lpwstr/>
  </property>
</Properties>
</file>